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4" r:id="rId6"/>
    <p:sldId id="258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7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053BE-E525-5B57-1E3F-1FCF212CE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2383E-E7D1-0A2A-E367-5C993F5ED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26FBF-18D1-5C12-E72C-FCFF61D3F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3D431-1DE6-3E75-AF28-94E9DC29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8E514-9F4D-7950-4482-AF9967F6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4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E5CA9-8473-7E04-2BB6-05962A82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AE218-9E2C-728E-C563-39AF7DC99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9AA1-8694-79DE-0620-D07831E9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D06AF-BD01-0DC9-246B-CA5F364D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32965-A064-34CB-2A80-2F3F1A3F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22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23834F-CD0E-780A-2FAB-34654609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4A3D8-27AF-E88A-5283-79E430AA7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CC155-A91E-F19C-6222-B42D0F5A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DE3B1-6F4C-060C-6E66-B2A8D469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BDF24-3ED0-668A-8047-6E03BCC0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5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FCBD0-1539-A383-6463-C33234F93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CDE89-C87D-21EC-C847-3CE868F8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B6368-D5EF-83E5-5AC4-1465B5EC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98989-7A91-F394-E56A-D48CAF15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5BC26-6399-384C-1B46-03674200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9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790F-D3E7-C0E5-AE44-6C437244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39CA0-CC03-54C9-2235-1C0EE3C15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CCE95-A552-939A-A9F5-557B95834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B1CC1-79F5-33E8-7A38-8D08E6DF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581EA-F7D4-6239-1677-A4486B98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7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C37E-B558-BEED-EABD-FDE7661F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44304-844C-A103-0BF6-9F5AD3678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F19D8-F1F4-31D0-F8C9-305BA9937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22671-3E88-1E52-5D40-21820FF4C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E5842-E56D-2B22-BA1D-6E12669C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DD4C4-3608-D4FA-F49B-C37D218F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8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F7AC7-233F-0ABE-4D5A-7D9DF3CF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0DF12-7BBA-4BF5-99E0-B9FC2F52E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DC343-6A94-E3B4-CC17-C90FC3E62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25A46F-3D34-E4A8-F997-C42071EE3F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D1EB91-BDAC-62C8-7B24-937482E84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FA9FD0-F2A0-6CEB-4804-A1970A2A5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BD3D9-3BF1-D99D-B077-AF8640ED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2EAF0C-3BC0-5999-DE1C-5D6CC6824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8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FF80-E924-3452-E44B-A4AE03DD3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409AB0-A2FE-17F1-744A-6C84B4C5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2D8AD-589B-68A8-4DB6-EC19A17E9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FC088-C38E-2514-F5A8-CD4CD8B0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8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6B4386-63EC-A823-8906-94B49464A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3C6687-58AC-15C5-9859-98D4CEDE0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69C7D-C0FE-0EEB-1FBA-343E8C2C1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32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E05C0-4348-FF0E-C515-5F5F5009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45810-F6CA-5038-1D6F-EBEA41E8D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33842-E872-F32F-DA03-677FA43B8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D52B5-0C8E-A20E-5500-D6071011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1C6CA-29BA-F8D4-1302-18E4B3EC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EBEC0-095A-AD05-D2C3-D6143936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26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2A334-56A6-8ACC-BAFD-DA98AD4A8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2347D-B8B1-4113-0699-34DE59F6E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BEA06-C8A1-17DE-A54B-28D04E5F0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63737-FB1D-D78C-752E-01E9CF467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76641-044B-FD36-AB45-814DAB3C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74782-4846-70FB-9205-413860FC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295D08-92DB-3870-99A2-6938A27F0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EA963-5B55-E846-A5B6-CA5FAB345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2770B-BD2A-A7DD-4841-648F0BDC8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EA2A6-BB24-D472-E961-461E697D0D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353B6-59BC-811F-8F32-EFA4C166A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8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-a-team.streamlit.app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gpt.com/" TargetMode="External"/><Relationship Id="rId13" Type="http://schemas.openxmlformats.org/officeDocument/2006/relationships/hyperlink" Target="https://www.loriferber.com/research/presidential-facts-statistics/presidential-birthdates.html?srsltid=AfmBOopklqlRnov8DKpRGGZN4pRIUH3-x7FH5YpBd1axli-Rm07hxeyH" TargetMode="External"/><Relationship Id="rId3" Type="http://schemas.openxmlformats.org/officeDocument/2006/relationships/image" Target="../media/image25.png"/><Relationship Id="rId7" Type="http://schemas.openxmlformats.org/officeDocument/2006/relationships/hyperlink" Target="https://docs.google.com/spreadsheets/d/1dxg4mIyu02WaccBMS3JjhtQ3E0L4WrqfIf8oApJkpmw/edit?gid=0#gid=0" TargetMode="External"/><Relationship Id="rId12" Type="http://schemas.openxmlformats.org/officeDocument/2006/relationships/hyperlink" Target="https://smartpolitics.lib.umn.edu/2010/02/15/presidents-day-special-the-ast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heguardian.com/news/datablog/2012/oct/15/us-presidents-listed#data" TargetMode="External"/><Relationship Id="rId11" Type="http://schemas.openxmlformats.org/officeDocument/2006/relationships/hyperlink" Target="https://www.kaggle.com/datasets/atmcfarland/historical-us-president-physical-data-more" TargetMode="External"/><Relationship Id="rId5" Type="http://schemas.openxmlformats.org/officeDocument/2006/relationships/hyperlink" Target="https://github.com/datasets/gdp-us/blob/master/year.csv" TargetMode="External"/><Relationship Id="rId15" Type="http://schemas.openxmlformats.org/officeDocument/2006/relationships/hyperlink" Target="https://astrolibrary.org/us-presidents-table-zodiac-signs/" TargetMode="External"/><Relationship Id="rId10" Type="http://schemas.openxmlformats.org/officeDocument/2006/relationships/hyperlink" Target="https://www.whitehouse.gov/about-the-white-house/presidents/git" TargetMode="External"/><Relationship Id="rId4" Type="http://schemas.openxmlformats.org/officeDocument/2006/relationships/hyperlink" Target="https://csvbase.com/roblillack/birthdates-of-us-presidents?op=gt&amp;n=40" TargetMode="External"/><Relationship Id="rId9" Type="http://schemas.openxmlformats.org/officeDocument/2006/relationships/hyperlink" Target="https://www.measuringworth.com/datasets/usgdp/result.php" TargetMode="External"/><Relationship Id="rId14" Type="http://schemas.openxmlformats.org/officeDocument/2006/relationships/hyperlink" Target="https://stackoverflow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ED7458-44DC-EFFA-A5E6-0F4A2D3D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"/>
            <a:ext cx="12192000" cy="6853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989055-D904-2470-D356-E109E33DB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4362" y="647646"/>
            <a:ext cx="6804917" cy="85923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002060"/>
                </a:solidFill>
              </a:rPr>
              <a:t>Presidential GDP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F80D7-D901-4340-A047-72F28F2E0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573" y="2278007"/>
            <a:ext cx="4078840" cy="230198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Group Members</a:t>
            </a:r>
          </a:p>
          <a:p>
            <a:r>
              <a:rPr lang="en-US" sz="2800" dirty="0">
                <a:solidFill>
                  <a:srgbClr val="002060"/>
                </a:solidFill>
              </a:rPr>
              <a:t>Brittany Douville</a:t>
            </a:r>
          </a:p>
          <a:p>
            <a:r>
              <a:rPr lang="en-US" sz="2800" dirty="0">
                <a:solidFill>
                  <a:srgbClr val="002060"/>
                </a:solidFill>
              </a:rPr>
              <a:t>Caite Green</a:t>
            </a:r>
          </a:p>
          <a:p>
            <a:r>
              <a:rPr lang="en-US" sz="2800" dirty="0">
                <a:solidFill>
                  <a:srgbClr val="002060"/>
                </a:solidFill>
              </a:rPr>
              <a:t> Kevin Khan</a:t>
            </a:r>
          </a:p>
          <a:p>
            <a:r>
              <a:rPr lang="en-US" sz="2800" dirty="0">
                <a:solidFill>
                  <a:srgbClr val="002060"/>
                </a:solidFill>
              </a:rPr>
              <a:t>Jeremiah Mergenthaler</a:t>
            </a:r>
          </a:p>
          <a:p>
            <a:r>
              <a:rPr lang="en-US" sz="2800" dirty="0">
                <a:solidFill>
                  <a:srgbClr val="002060"/>
                </a:solidFill>
              </a:rPr>
              <a:t> Tyler Potts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8EB69-96DA-9234-45D7-ADF9BD82C688}"/>
              </a:ext>
            </a:extLst>
          </p:cNvPr>
          <p:cNvSpPr txBox="1"/>
          <p:nvPr/>
        </p:nvSpPr>
        <p:spPr>
          <a:xfrm>
            <a:off x="7112000" y="5564023"/>
            <a:ext cx="387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 </a:t>
            </a:r>
            <a:r>
              <a:rPr lang="en-US" sz="3600" dirty="0">
                <a:solidFill>
                  <a:srgbClr val="002060"/>
                </a:solidFill>
                <a:hlinkClick r:id="rId3"/>
              </a:rPr>
              <a:t>Playground Link</a:t>
            </a:r>
            <a:r>
              <a:rPr lang="en-US" sz="3600" dirty="0">
                <a:solidFill>
                  <a:srgbClr val="00206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46808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E975A0-670E-5AC0-16DA-D74B2EA434ED}"/>
              </a:ext>
            </a:extLst>
          </p:cNvPr>
          <p:cNvSpPr txBox="1"/>
          <p:nvPr/>
        </p:nvSpPr>
        <p:spPr>
          <a:xfrm>
            <a:off x="3510482" y="331243"/>
            <a:ext cx="571877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FFCCFF"/>
                </a:solidFill>
                <a:latin typeface="French Script MT" panose="03020402040607040605" pitchFamily="66" charset="0"/>
              </a:rPr>
              <a:t>Is it </a:t>
            </a:r>
            <a:r>
              <a:rPr lang="en-US" sz="11500" b="1" dirty="0">
                <a:solidFill>
                  <a:srgbClr val="FFCCFF"/>
                </a:solidFill>
                <a:latin typeface="French Script MT" panose="03020402040607040605" pitchFamily="66" charset="0"/>
              </a:rPr>
              <a:t>Cute</a:t>
            </a:r>
            <a:r>
              <a:rPr lang="en-US" sz="8800" b="1" dirty="0">
                <a:solidFill>
                  <a:srgbClr val="FFCCFF"/>
                </a:solidFill>
                <a:latin typeface="French Script MT" panose="03020402040607040605" pitchFamily="66" charset="0"/>
              </a:rPr>
              <a:t>??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B0125-6406-A3AB-FFA3-57C53A924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746" y="1742243"/>
            <a:ext cx="6266508" cy="462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7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61C238-1CA9-7911-E2FB-E17C72F1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618" y="1"/>
            <a:ext cx="5483381" cy="139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682691-5A8C-F458-0E88-462E830DE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2" y="5313239"/>
            <a:ext cx="5858792" cy="15221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B9E817-E5E5-B753-FFF1-4632008128AE}"/>
              </a:ext>
            </a:extLst>
          </p:cNvPr>
          <p:cNvSpPr txBox="1"/>
          <p:nvPr/>
        </p:nvSpPr>
        <p:spPr>
          <a:xfrm>
            <a:off x="467360" y="162560"/>
            <a:ext cx="4785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u="sng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211B7-FB58-D467-C12A-D4596445D4AE}"/>
              </a:ext>
            </a:extLst>
          </p:cNvPr>
          <p:cNvSpPr txBox="1"/>
          <p:nvPr/>
        </p:nvSpPr>
        <p:spPr>
          <a:xfrm>
            <a:off x="1686560" y="2509520"/>
            <a:ext cx="8808720" cy="142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5B7B7-84CF-C763-4A88-3CCA3341A5F1}"/>
              </a:ext>
            </a:extLst>
          </p:cNvPr>
          <p:cNvSpPr txBox="1"/>
          <p:nvPr/>
        </p:nvSpPr>
        <p:spPr>
          <a:xfrm>
            <a:off x="382844" y="1777999"/>
            <a:ext cx="4869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C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 our final project for SMU Data Bootcamps our team has decided to use Data Model Implementation and Optimization to try and predict President.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C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Would the US be prosperous?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C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Can the model output predict classification accuracy equal to or higher than 75% or with an 0.80 R-squared?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C2F7C-0E4A-BB0B-072E-2DDB4E6DC265}"/>
              </a:ext>
            </a:extLst>
          </p:cNvPr>
          <p:cNvSpPr txBox="1"/>
          <p:nvPr/>
        </p:nvSpPr>
        <p:spPr>
          <a:xfrm>
            <a:off x="6437015" y="1474694"/>
            <a:ext cx="575498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Stage 1 </a:t>
            </a:r>
          </a:p>
          <a:p>
            <a:r>
              <a:rPr lang="en-US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Ingest and clean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Clean, normalize, and standardize data 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Upload data to a database (</a:t>
            </a:r>
            <a:r>
              <a:rPr lang="en-US" sz="1100" dirty="0" err="1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postgress</a:t>
            </a: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endParaRPr lang="en-US" sz="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Stage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2</a:t>
            </a:r>
          </a:p>
          <a:p>
            <a:r>
              <a:rPr lang="en-US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Develop and optimize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Initializes Python script, trains, and evaluates a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 output of predictive power at least 75% classification accuracy or 0.80 R-squared (Single Model)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 output of predictive power at least 75% classification accuracy or 0.80 R-squared (Multi-</a:t>
            </a:r>
            <a:r>
              <a:rPr lang="en-US" sz="1100" dirty="0" err="1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ouput</a:t>
            </a: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Model)</a:t>
            </a:r>
          </a:p>
          <a:p>
            <a:r>
              <a:rPr lang="en-US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Optimize model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show iterative changes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show change results in model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documented in either a CSV/Excel table or in the Python script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Overall model performance is printed or displayed at the end of the script</a:t>
            </a:r>
          </a:p>
          <a:p>
            <a:endParaRPr lang="en-US" sz="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Stage</a:t>
            </a:r>
            <a:r>
              <a:rPr lang="en-US" sz="14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US" sz="1400" b="1" dirty="0">
              <a:solidFill>
                <a:srgbClr val="00206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Visualize</a:t>
            </a: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Create front end visuals with </a:t>
            </a:r>
            <a:r>
              <a:rPr lang="en-US" sz="1100" dirty="0" err="1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Streamlit</a:t>
            </a:r>
            <a:endParaRPr lang="en-US" sz="1100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Deliverable: President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Input birth day,  birth month and party: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Drop Down, reduces the chance for error and none guesses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Return predictions about: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president you are most like?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VP you would get along with best?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Will the economy be on and upswing or downswing?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was the GDP growth?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Population growth increase (would you be a babymaker?)</a:t>
            </a:r>
          </a:p>
        </p:txBody>
      </p:sp>
    </p:spTree>
    <p:extLst>
      <p:ext uri="{BB962C8B-B14F-4D97-AF65-F5344CB8AC3E}">
        <p14:creationId xmlns:p14="http://schemas.microsoft.com/office/powerpoint/2010/main" val="166063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06B1A4-E7EA-E6AA-1BF1-27014E59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818" y="5193002"/>
            <a:ext cx="6194182" cy="1597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C0842-B55C-C531-8CAF-F4277660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966234" cy="1497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6D6DDB-7222-1D2A-0C5A-109CEFB30F6B}"/>
              </a:ext>
            </a:extLst>
          </p:cNvPr>
          <p:cNvSpPr txBox="1"/>
          <p:nvPr/>
        </p:nvSpPr>
        <p:spPr>
          <a:xfrm>
            <a:off x="6095999" y="219143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Single Output Model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730F5-FF66-1E4E-AEB9-96E3635B8595}"/>
              </a:ext>
            </a:extLst>
          </p:cNvPr>
          <p:cNvSpPr txBox="1"/>
          <p:nvPr/>
        </p:nvSpPr>
        <p:spPr>
          <a:xfrm>
            <a:off x="0" y="162057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The model used for the single output was Classifier Logistic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06BFAD-99F3-32C1-E693-B242FB919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83" y="2133769"/>
            <a:ext cx="5320696" cy="463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9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2FB00A-1FC4-A897-8691-12859DDD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808" y="0"/>
            <a:ext cx="7100192" cy="1783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1ACF39-9198-E5D2-6314-21F49F84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3600"/>
            <a:ext cx="6654800" cy="16623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3EA000-AC09-3C07-14BD-0999C85011A8}"/>
              </a:ext>
            </a:extLst>
          </p:cNvPr>
          <p:cNvSpPr txBox="1"/>
          <p:nvPr/>
        </p:nvSpPr>
        <p:spPr>
          <a:xfrm>
            <a:off x="153909" y="217283"/>
            <a:ext cx="482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Most Important Features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C7BE8-CDC9-EF27-E6BF-99D17F7A7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91" y="947114"/>
            <a:ext cx="4314565" cy="42464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E6318B-F478-D7C5-3CB8-161857D6BC0C}"/>
              </a:ext>
            </a:extLst>
          </p:cNvPr>
          <p:cNvSpPr txBox="1"/>
          <p:nvPr/>
        </p:nvSpPr>
        <p:spPr>
          <a:xfrm>
            <a:off x="4721656" y="4824267"/>
            <a:ext cx="6111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C00000"/>
                </a:solidFill>
              </a:rPr>
              <a:t>**Based on the input of Sagittarius</a:t>
            </a:r>
          </a:p>
        </p:txBody>
      </p:sp>
    </p:spTree>
    <p:extLst>
      <p:ext uri="{BB962C8B-B14F-4D97-AF65-F5344CB8AC3E}">
        <p14:creationId xmlns:p14="http://schemas.microsoft.com/office/powerpoint/2010/main" val="2237119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2164D-C014-43DD-E599-DB14E86AE068}"/>
              </a:ext>
            </a:extLst>
          </p:cNvPr>
          <p:cNvSpPr txBox="1"/>
          <p:nvPr/>
        </p:nvSpPr>
        <p:spPr>
          <a:xfrm>
            <a:off x="1837853" y="135802"/>
            <a:ext cx="8474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</a:rPr>
              <a:t>Multi-Output Example Back End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75B17C-4FE5-24CC-A656-B3523E71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1" y="181986"/>
            <a:ext cx="1515331" cy="15696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623438-36F3-B660-9A92-26A0CB84B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1" y="1978698"/>
            <a:ext cx="1520421" cy="15696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6C247D-FEF2-1FFA-037F-7AB2B28C4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43" y="3673649"/>
            <a:ext cx="1501169" cy="15696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0434EE-DB4D-CF68-2F36-CB199CAC5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7" y="5269129"/>
            <a:ext cx="1520575" cy="1569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E0E39-5EB0-886F-C6CC-CDA709BC0BCA}"/>
              </a:ext>
            </a:extLst>
          </p:cNvPr>
          <p:cNvSpPr txBox="1"/>
          <p:nvPr/>
        </p:nvSpPr>
        <p:spPr>
          <a:xfrm>
            <a:off x="1837853" y="853067"/>
            <a:ext cx="97851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 models used for the multi-output were: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</a:rPr>
              <a:t>multi_output_classifier</a:t>
            </a:r>
            <a:r>
              <a:rPr lang="en-US" dirty="0">
                <a:solidFill>
                  <a:srgbClr val="002060"/>
                </a:solidFill>
              </a:rPr>
              <a:t> = </a:t>
            </a:r>
            <a:r>
              <a:rPr lang="en-US" dirty="0" err="1">
                <a:solidFill>
                  <a:srgbClr val="002060"/>
                </a:solidFill>
              </a:rPr>
              <a:t>MultiOutputClassifier</a:t>
            </a:r>
            <a:r>
              <a:rPr lang="en-US" dirty="0">
                <a:solidFill>
                  <a:srgbClr val="002060"/>
                </a:solidFill>
              </a:rPr>
              <a:t>(</a:t>
            </a:r>
            <a:r>
              <a:rPr lang="en-US" dirty="0" err="1">
                <a:solidFill>
                  <a:srgbClr val="002060"/>
                </a:solidFill>
              </a:rPr>
              <a:t>LogisticRegression</a:t>
            </a:r>
            <a:r>
              <a:rPr lang="en-US" dirty="0">
                <a:solidFill>
                  <a:srgbClr val="002060"/>
                </a:solidFill>
              </a:rPr>
              <a:t>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</a:rPr>
              <a:t>multi_output_regressor</a:t>
            </a:r>
            <a:r>
              <a:rPr lang="en-US" dirty="0">
                <a:solidFill>
                  <a:srgbClr val="002060"/>
                </a:solidFill>
              </a:rPr>
              <a:t> = </a:t>
            </a:r>
            <a:r>
              <a:rPr lang="en-US" dirty="0" err="1">
                <a:solidFill>
                  <a:srgbClr val="002060"/>
                </a:solidFill>
              </a:rPr>
              <a:t>MultiOutputRegressor</a:t>
            </a:r>
            <a:r>
              <a:rPr lang="en-US" dirty="0">
                <a:solidFill>
                  <a:srgbClr val="002060"/>
                </a:solidFill>
              </a:rPr>
              <a:t>(</a:t>
            </a:r>
            <a:r>
              <a:rPr lang="en-US" dirty="0" err="1">
                <a:solidFill>
                  <a:srgbClr val="002060"/>
                </a:solidFill>
              </a:rPr>
              <a:t>RandomForestRegressor</a:t>
            </a:r>
            <a:r>
              <a:rPr lang="en-US" dirty="0">
                <a:solidFill>
                  <a:srgbClr val="002060"/>
                </a:solidFill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B42BE8-B769-E59C-635A-56B7AB109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627" y="1978698"/>
            <a:ext cx="3620453" cy="4695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3206C4-6EFA-C056-6DA6-4EEB12298473}"/>
              </a:ext>
            </a:extLst>
          </p:cNvPr>
          <p:cNvSpPr txBox="1"/>
          <p:nvPr/>
        </p:nvSpPr>
        <p:spPr>
          <a:xfrm>
            <a:off x="5902961" y="1951672"/>
            <a:ext cx="3434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Fun fact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We were able to use label encoder on the categorical labels and then decoded them in the app.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503A1B-77A2-247B-25BD-9A1F43F4E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4782" y="3673649"/>
            <a:ext cx="49815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64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2522333-7631-175E-BC26-293DEF8E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425" y="0"/>
            <a:ext cx="1520575" cy="15948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A6FEEC-7C18-68A8-29B6-B9C51E831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669" y="1738578"/>
            <a:ext cx="1515331" cy="16277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C0FC61-1936-DC20-CBD1-A43B86AB6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547" y="3510045"/>
            <a:ext cx="1571453" cy="16277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2D5F7B7-B352-90F4-7F79-B3158B081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669" y="5209399"/>
            <a:ext cx="1515331" cy="16486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E2140D-5A57-2374-CDB5-B3CB9AF40D89}"/>
              </a:ext>
            </a:extLst>
          </p:cNvPr>
          <p:cNvSpPr txBox="1"/>
          <p:nvPr/>
        </p:nvSpPr>
        <p:spPr>
          <a:xfrm>
            <a:off x="1837853" y="135802"/>
            <a:ext cx="8474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</a:rPr>
              <a:t>Multi-Output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14626-09FE-31AE-AAB1-9464B9673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0440" y="1231271"/>
            <a:ext cx="5637618" cy="5214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DEC62C-CB19-908B-3222-D1FD92BA66E1}"/>
              </a:ext>
            </a:extLst>
          </p:cNvPr>
          <p:cNvSpPr txBox="1"/>
          <p:nvPr/>
        </p:nvSpPr>
        <p:spPr>
          <a:xfrm>
            <a:off x="253499" y="1231271"/>
            <a:ext cx="31234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Requires the user to enter their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Birth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Birth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Party affiliation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Click predict</a:t>
            </a:r>
          </a:p>
        </p:txBody>
      </p:sp>
    </p:spTree>
    <p:extLst>
      <p:ext uri="{BB962C8B-B14F-4D97-AF65-F5344CB8AC3E}">
        <p14:creationId xmlns:p14="http://schemas.microsoft.com/office/powerpoint/2010/main" val="2856494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4CD0F-DA32-8410-D9C3-38A661256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51" y="0"/>
            <a:ext cx="7230698" cy="1819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2269A6-3168-59A7-FE43-D9AC82C65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519" y="4895427"/>
            <a:ext cx="7764962" cy="1962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F5B58B-101E-775D-E9F8-ACA2C2E8ECDB}"/>
              </a:ext>
            </a:extLst>
          </p:cNvPr>
          <p:cNvSpPr txBox="1"/>
          <p:nvPr/>
        </p:nvSpPr>
        <p:spPr>
          <a:xfrm>
            <a:off x="565789" y="504953"/>
            <a:ext cx="5206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C</a:t>
            </a:r>
          </a:p>
          <a:p>
            <a:r>
              <a:rPr lang="en-US" sz="3600" dirty="0">
                <a:solidFill>
                  <a:srgbClr val="002060"/>
                </a:solidFill>
              </a:rPr>
              <a:t>H</a:t>
            </a:r>
            <a:br>
              <a:rPr lang="en-US" sz="3600" dirty="0">
                <a:solidFill>
                  <a:srgbClr val="002060"/>
                </a:solidFill>
              </a:rPr>
            </a:br>
            <a:r>
              <a:rPr lang="en-US" sz="3600" dirty="0">
                <a:solidFill>
                  <a:srgbClr val="002060"/>
                </a:solidFill>
              </a:rPr>
              <a:t>A</a:t>
            </a:r>
          </a:p>
          <a:p>
            <a:r>
              <a:rPr lang="en-US" sz="3600" dirty="0">
                <a:solidFill>
                  <a:srgbClr val="002060"/>
                </a:solidFill>
              </a:rPr>
              <a:t>L</a:t>
            </a:r>
            <a:br>
              <a:rPr lang="en-US" sz="3600" dirty="0">
                <a:solidFill>
                  <a:srgbClr val="002060"/>
                </a:solidFill>
              </a:rPr>
            </a:br>
            <a:r>
              <a:rPr lang="en-US" sz="3600" dirty="0" err="1">
                <a:solidFill>
                  <a:srgbClr val="002060"/>
                </a:solidFill>
              </a:rPr>
              <a:t>L</a:t>
            </a:r>
            <a:endParaRPr lang="en-US" sz="3600" dirty="0">
              <a:solidFill>
                <a:srgbClr val="002060"/>
              </a:solidFill>
            </a:endParaRPr>
          </a:p>
          <a:p>
            <a:r>
              <a:rPr lang="en-US" sz="3600" dirty="0">
                <a:solidFill>
                  <a:srgbClr val="002060"/>
                </a:solidFill>
              </a:rPr>
              <a:t>E</a:t>
            </a:r>
          </a:p>
          <a:p>
            <a:r>
              <a:rPr lang="en-US" sz="3600" dirty="0">
                <a:solidFill>
                  <a:srgbClr val="002060"/>
                </a:solidFill>
              </a:rPr>
              <a:t>N</a:t>
            </a:r>
          </a:p>
          <a:p>
            <a:r>
              <a:rPr lang="en-US" sz="3600" dirty="0">
                <a:solidFill>
                  <a:srgbClr val="002060"/>
                </a:solidFill>
              </a:rPr>
              <a:t>G</a:t>
            </a:r>
          </a:p>
          <a:p>
            <a:r>
              <a:rPr lang="en-US" sz="3600" dirty="0">
                <a:solidFill>
                  <a:srgbClr val="002060"/>
                </a:solidFill>
              </a:rPr>
              <a:t>E</a:t>
            </a:r>
          </a:p>
          <a:p>
            <a:r>
              <a:rPr lang="en-US" sz="3600" dirty="0">
                <a:solidFill>
                  <a:srgbClr val="002060"/>
                </a:solidFill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97A12-267E-1163-E685-10CCE2C1A8AC}"/>
              </a:ext>
            </a:extLst>
          </p:cNvPr>
          <p:cNvSpPr txBox="1"/>
          <p:nvPr/>
        </p:nvSpPr>
        <p:spPr>
          <a:xfrm>
            <a:off x="2372008" y="2064190"/>
            <a:ext cx="76064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Finding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Cleaning data with middle names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Finding data that showed term years all the way to president George Washington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Finding GDP Data that included information the way back to president George Washington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Converting dates from prior 1900’s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Determining what our X’s and y’s were.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Data sets had both categorical and numerical values</a:t>
            </a:r>
          </a:p>
        </p:txBody>
      </p:sp>
    </p:spTree>
    <p:extLst>
      <p:ext uri="{BB962C8B-B14F-4D97-AF65-F5344CB8AC3E}">
        <p14:creationId xmlns:p14="http://schemas.microsoft.com/office/powerpoint/2010/main" val="2112733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7AC2F-0744-DB57-733C-664569A0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005" y="5205742"/>
            <a:ext cx="6076952" cy="15192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66402A-B37C-5581-5BEF-2F7399C40256}"/>
              </a:ext>
            </a:extLst>
          </p:cNvPr>
          <p:cNvSpPr txBox="1"/>
          <p:nvPr/>
        </p:nvSpPr>
        <p:spPr>
          <a:xfrm>
            <a:off x="2474613" y="63377"/>
            <a:ext cx="7405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2060"/>
                </a:solidFill>
              </a:rPr>
              <a:t>Limitations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1187-E7EB-021E-427C-DD1928CE0B27}"/>
              </a:ext>
            </a:extLst>
          </p:cNvPr>
          <p:cNvSpPr txBox="1"/>
          <p:nvPr/>
        </p:nvSpPr>
        <p:spPr>
          <a:xfrm>
            <a:off x="1990253" y="1859339"/>
            <a:ext cx="82114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Data set is on the small side, however still able to make a prediction that changes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Prediction are at a lower accuracy than what we originally thought on the Multi-Output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Most common president is Theodore Rosevelt, Woodrow Wilson, and John Adams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Model over fits when using the single input single out put (Single Output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Comparisons are not correlated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Your success as a president is not correlated with you birth month or birth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Could not use the data from the actual US GDP.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51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E5D9A3-FD28-7C4A-7A6C-7298BB027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7861" y="4156498"/>
            <a:ext cx="2608580" cy="2701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1B0292-05E7-8A49-5E59-88E6EAD0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979" y="0"/>
            <a:ext cx="2583021" cy="269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2A173-5257-907D-22FA-A119A41E7BD6}"/>
              </a:ext>
            </a:extLst>
          </p:cNvPr>
          <p:cNvSpPr txBox="1"/>
          <p:nvPr/>
        </p:nvSpPr>
        <p:spPr>
          <a:xfrm>
            <a:off x="900429" y="518160"/>
            <a:ext cx="84734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References/Sources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5D261-32E2-AF3B-D536-95B205DEB763}"/>
              </a:ext>
            </a:extLst>
          </p:cNvPr>
          <p:cNvSpPr txBox="1"/>
          <p:nvPr/>
        </p:nvSpPr>
        <p:spPr>
          <a:xfrm>
            <a:off x="46685" y="2170698"/>
            <a:ext cx="1195821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https://csvbase.com/roblillack/birthdates-of-us-presidents?op=gt&amp;n=40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https://github.com/datasets/gdp-us/blob/master/year.csv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1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 </a:t>
            </a: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https://www.theguardian.com/news/datablog/2012/oct/15/us-presidents-listed#data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https://docs.google.com/spreadsheets/d/1dxg4mIyu02WaccBMS3JjhtQ3E0L4WrqfIf8oApJkpmw/edit?gid=0#gid=0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https://chatgpt.com/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https://www.measuringworth.com/datasets/usgdp/result.php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https://www.whitehouse.gov/about-the-white-house/presidents/git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https://www.kaggle.com/datasets/atmcfarland/historical-us-president-physical-data-more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https://smartpolitics.lib.umn.edu/2010/02/15/presidents-day-special-the-ast/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https://www.loriferber.com/research/presidential-facts-statistics/presidential-birthdates.html?srsltid=AfmBOopklqlRnov8DKpRGGZN4pRIUH3-x7FH5YpBd1axli-Rm07hxeyH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https://stackoverflow.com/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5"/>
              </a:rPr>
              <a:t>https://astrolibrary.org/us-presidents-table-zodiac-signs/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685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272</TotalTime>
  <Words>693</Words>
  <Application>Microsoft Office PowerPoint</Application>
  <PresentationFormat>Widescreen</PresentationFormat>
  <Paragraphs>94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French Script MT</vt:lpstr>
      <vt:lpstr>Office Theme</vt:lpstr>
      <vt:lpstr>Presidential GDP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Brittany Douville</dc:creator>
  <cp:lastModifiedBy>Brittany Douville</cp:lastModifiedBy>
  <cp:revision>12</cp:revision>
  <dcterms:created xsi:type="dcterms:W3CDTF">2024-08-30T00:25:39Z</dcterms:created>
  <dcterms:modified xsi:type="dcterms:W3CDTF">2024-09-11T00:23:13Z</dcterms:modified>
</cp:coreProperties>
</file>